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slideLayout" Target="../slideLayouts/slideLayout1.xml"/><Relationship Id="rId10"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slideLayout" Target="../slideLayouts/slideLayout1.xml"/><Relationship Id="rId1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423" y="0"/>
            <a:ext cx="9143999" cy="5143500"/>
          </a:xfrm>
          <a:prstGeom prst="rect">
            <a:avLst/>
          </a:prstGeom>
        </p:spPr>
      </p:pic>
      <p:pic>
        <p:nvPicPr>
          <p:cNvPr id="3" name="Image 1" descr="preencoded.png">    </p:cNvPr>
          <p:cNvPicPr>
            <a:picLocks noChangeAspect="1"/>
          </p:cNvPicPr>
          <p:nvPr/>
        </p:nvPicPr>
        <p:blipFill>
          <a:blip r:embed="rId2"/>
          <a:stretch>
            <a:fillRect/>
          </a:stretch>
        </p:blipFill>
        <p:spPr>
          <a:xfrm>
            <a:off x="280988" y="3976687"/>
            <a:ext cx="576263" cy="128588"/>
          </a:xfrm>
          <a:prstGeom prst="rect">
            <a:avLst/>
          </a:prstGeom>
        </p:spPr>
      </p:pic>
      <p:pic>
        <p:nvPicPr>
          <p:cNvPr id="4" name="Image 2" descr="preencoded.png">    </p:cNvPr>
          <p:cNvPicPr>
            <a:picLocks noChangeAspect="1"/>
          </p:cNvPicPr>
          <p:nvPr/>
        </p:nvPicPr>
        <p:blipFill>
          <a:blip r:embed="rId3"/>
          <a:stretch>
            <a:fillRect/>
          </a:stretch>
        </p:blipFill>
        <p:spPr>
          <a:xfrm>
            <a:off x="4572000" y="2047875"/>
            <a:ext cx="4386263" cy="2914650"/>
          </a:xfrm>
          <a:prstGeom prst="rect">
            <a:avLst/>
          </a:prstGeom>
        </p:spPr>
      </p:pic>
      <p:sp>
        <p:nvSpPr>
          <p:cNvPr id="5" name="Text 0"/>
          <p:cNvSpPr/>
          <p:nvPr/>
        </p:nvSpPr>
        <p:spPr>
          <a:xfrm>
            <a:off x="280988" y="609600"/>
            <a:ext cx="6757988" cy="1285875"/>
          </a:xfrm>
          <a:prstGeom prst="rect">
            <a:avLst/>
          </a:prstGeom>
          <a:noFill/>
          <a:ln/>
        </p:spPr>
        <p:txBody>
          <a:bodyPr wrap="square" rtlCol="0" anchor="ctr"/>
          <a:lstStyle/>
          <a:p>
            <a:pPr algn="l" indent="0" marL="0">
              <a:lnSpc>
                <a:spcPts val="5063"/>
              </a:lnSpc>
              <a:buNone/>
            </a:pPr>
            <a:r>
              <a:rPr lang="en-US" sz="5625" b="1" spc="-225" kern="0" dirty="0">
                <a:solidFill>
                  <a:srgbClr val="FF1E00">
                    <a:alpha val="99000"/>
                  </a:srgbClr>
                </a:solidFill>
                <a:latin typeface="Urbanist" pitchFamily="34" charset="0"/>
                <a:ea typeface="Urbanist" pitchFamily="34" charset="-122"/>
                <a:cs typeface="Urbanist" pitchFamily="34" charset="-120"/>
              </a:rPr>
              <a:t>Formula 1</a:t>
            </a:r>
            <a:pPr algn="l" indent="0" marL="0">
              <a:lnSpc>
                <a:spcPts val="5063"/>
              </a:lnSpc>
              <a:buNone/>
            </a:pPr>
            <a:r>
              <a:rPr lang="en-US" sz="5625" b="1" spc="-225" kern="0" dirty="0">
                <a:solidFill>
                  <a:srgbClr val="FFFFFF">
                    <a:alpha val="99000"/>
                  </a:srgbClr>
                </a:solidFill>
                <a:latin typeface="Urbanist" pitchFamily="34" charset="0"/>
                <a:ea typeface="Urbanist" pitchFamily="34" charset="-122"/>
                <a:cs typeface="Urbanist" pitchFamily="34" charset="-120"/>
              </a:rPr>
              <a:t> Innovations in Road Vehicles</a:t>
            </a:r>
            <a:endParaRPr lang="en-US" sz="5625" dirty="0"/>
          </a:p>
        </p:txBody>
      </p:sp>
      <p:sp>
        <p:nvSpPr>
          <p:cNvPr id="6" name="Text 1"/>
          <p:cNvSpPr/>
          <p:nvPr/>
        </p:nvSpPr>
        <p:spPr>
          <a:xfrm>
            <a:off x="280988" y="304800"/>
            <a:ext cx="2043113" cy="176213"/>
          </a:xfrm>
          <a:prstGeom prst="rect">
            <a:avLst/>
          </a:prstGeom>
          <a:noFill/>
          <a:ln/>
        </p:spPr>
        <p:txBody>
          <a:bodyPr wrap="square" rtlCol="0" anchor="ctr"/>
          <a:lstStyle/>
          <a:p>
            <a:pPr algn="l" indent="0" marL="0">
              <a:lnSpc>
                <a:spcPts val="1386"/>
              </a:lnSpc>
              <a:buNone/>
            </a:pPr>
            <a:r>
              <a:rPr lang="en-US" sz="1050" spc="-21" kern="0" dirty="0">
                <a:solidFill>
                  <a:srgbClr val="F2F2F2">
                    <a:alpha val="99000"/>
                  </a:srgbClr>
                </a:solidFill>
                <a:latin typeface="Inter" pitchFamily="34" charset="0"/>
                <a:ea typeface="Inter" pitchFamily="34" charset="-122"/>
                <a:cs typeface="Inter" pitchFamily="34" charset="-120"/>
              </a:rPr>
              <a:t>Bhavya Pandya - 09/2025</a:t>
            </a:r>
            <a:endParaRPr lang="en-US" sz="1050" dirty="0"/>
          </a:p>
        </p:txBody>
      </p:sp>
      <p:sp>
        <p:nvSpPr>
          <p:cNvPr id="7" name="Text 2"/>
          <p:cNvSpPr/>
          <p:nvPr/>
        </p:nvSpPr>
        <p:spPr>
          <a:xfrm>
            <a:off x="971550" y="4224338"/>
            <a:ext cx="3643313" cy="400050"/>
          </a:xfrm>
          <a:prstGeom prst="rect">
            <a:avLst/>
          </a:prstGeom>
          <a:noFill/>
          <a:ln/>
        </p:spPr>
        <p:txBody>
          <a:bodyPr wrap="square" rtlCol="0" anchor="ctr"/>
          <a:lstStyle/>
          <a:p>
            <a:pPr algn="l" indent="0" marL="0">
              <a:lnSpc>
                <a:spcPts val="1575"/>
              </a:lnSpc>
              <a:buNone/>
            </a:pPr>
            <a:r>
              <a:rPr lang="en-US" sz="1050" dirty="0">
                <a:solidFill>
                  <a:srgbClr val="FFFFFF">
                    <a:alpha val="99000"/>
                  </a:srgbClr>
                </a:solidFill>
                <a:latin typeface="Albert Sans" pitchFamily="34" charset="0"/>
                <a:ea typeface="Albert Sans" pitchFamily="34" charset="-122"/>
                <a:cs typeface="Albert Sans" pitchFamily="34" charset="-120"/>
              </a:rPr>
              <a:t>A Comprehensive Analysis of Motorsport Innovation Adoption in Consumer Automotive Engineering</a:t>
            </a:r>
            <a:endParaRPr lang="en-US" sz="1050" dirty="0"/>
          </a:p>
        </p:txBody>
      </p:sp>
      <p:sp>
        <p:nvSpPr>
          <p:cNvPr id="8" name="Text 3"/>
          <p:cNvSpPr/>
          <p:nvPr/>
        </p:nvSpPr>
        <p:spPr>
          <a:xfrm>
            <a:off x="971647" y="3933825"/>
            <a:ext cx="3428862" cy="200025"/>
          </a:xfrm>
          <a:prstGeom prst="rect">
            <a:avLst/>
          </a:prstGeom>
          <a:noFill/>
          <a:ln/>
        </p:spPr>
        <p:txBody>
          <a:bodyPr wrap="square" rtlCol="0" anchor="ctr"/>
          <a:lstStyle/>
          <a:p>
            <a:pPr algn="l" indent="0" marL="0">
              <a:lnSpc>
                <a:spcPts val="1560"/>
              </a:lnSpc>
              <a:buNone/>
            </a:pPr>
            <a:r>
              <a:rPr lang="en-US" sz="1200" dirty="0">
                <a:solidFill>
                  <a:srgbClr val="FF1E00">
                    <a:alpha val="99000"/>
                  </a:srgbClr>
                </a:solidFill>
                <a:latin typeface="Urbanist" pitchFamily="34" charset="0"/>
                <a:ea typeface="Urbanist" pitchFamily="34" charset="-122"/>
                <a:cs typeface="Urbanist" pitchFamily="34" charset="-120"/>
              </a:rPr>
              <a:t>Technology Transfer from Track to Street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709988" y="2476500"/>
            <a:ext cx="1724025" cy="1700213"/>
          </a:xfrm>
          <a:prstGeom prst="rect">
            <a:avLst/>
          </a:prstGeom>
        </p:spPr>
      </p:pic>
      <p:sp>
        <p:nvSpPr>
          <p:cNvPr id="3" name="Text 0"/>
          <p:cNvSpPr/>
          <p:nvPr/>
        </p:nvSpPr>
        <p:spPr>
          <a:xfrm>
            <a:off x="2347913" y="609600"/>
            <a:ext cx="4900613" cy="1428750"/>
          </a:xfrm>
          <a:prstGeom prst="rect">
            <a:avLst/>
          </a:prstGeom>
          <a:noFill/>
          <a:ln/>
        </p:spPr>
        <p:txBody>
          <a:bodyPr wrap="square" rtlCol="0" anchor="ctr"/>
          <a:lstStyle/>
          <a:p>
            <a:pPr algn="l" indent="0" marL="0">
              <a:lnSpc>
                <a:spcPts val="11250"/>
              </a:lnSpc>
              <a:buNone/>
            </a:pPr>
            <a:r>
              <a:rPr lang="en-US" sz="7500" spc="-83" kern="0" dirty="0">
                <a:solidFill>
                  <a:srgbClr val="FF1E00">
                    <a:alpha val="99000"/>
                  </a:srgbClr>
                </a:solidFill>
                <a:latin typeface="Radio Canada Big" pitchFamily="34" charset="0"/>
                <a:ea typeface="Radio Canada Big" pitchFamily="34" charset="-122"/>
                <a:cs typeface="Radio Canada Big" pitchFamily="34" charset="-120"/>
              </a:rPr>
              <a:t>Thank</a:t>
            </a:r>
            <a:pPr algn="l" indent="0" marL="0">
              <a:lnSpc>
                <a:spcPts val="11250"/>
              </a:lnSpc>
              <a:buNone/>
            </a:pPr>
            <a:r>
              <a:rPr lang="en-US" sz="7500" spc="-83" kern="0" dirty="0">
                <a:solidFill>
                  <a:srgbClr val="FFFFFF">
                    <a:alpha val="99000"/>
                  </a:srgbClr>
                </a:solidFill>
                <a:latin typeface="Radio Canada Big" pitchFamily="34" charset="0"/>
                <a:ea typeface="Radio Canada Big" pitchFamily="34" charset="-122"/>
                <a:cs typeface="Radio Canada Big" pitchFamily="34" charset="-120"/>
              </a:rPr>
              <a:t> You</a:t>
            </a:r>
            <a:endParaRPr lang="en-US" sz="7500" dirty="0"/>
          </a:p>
        </p:txBody>
      </p:sp>
      <p:sp>
        <p:nvSpPr>
          <p:cNvPr id="4" name="Text 1"/>
          <p:cNvSpPr/>
          <p:nvPr/>
        </p:nvSpPr>
        <p:spPr>
          <a:xfrm>
            <a:off x="3086100" y="1828800"/>
            <a:ext cx="3424238" cy="285750"/>
          </a:xfrm>
          <a:prstGeom prst="rect">
            <a:avLst/>
          </a:prstGeom>
          <a:noFill/>
          <a:ln/>
        </p:spPr>
        <p:txBody>
          <a:bodyPr wrap="square" rtlCol="0" anchor="ctr"/>
          <a:lstStyle/>
          <a:p>
            <a:pPr algn="l" indent="0" marL="0">
              <a:lnSpc>
                <a:spcPts val="2250"/>
              </a:lnSpc>
              <a:buNone/>
            </a:pPr>
            <a:r>
              <a:rPr lang="en-US" sz="1500" spc="-17" kern="0" dirty="0">
                <a:solidFill>
                  <a:srgbClr val="FFFFFF">
                    <a:alpha val="99000"/>
                  </a:srgbClr>
                </a:solidFill>
                <a:latin typeface="Radio Canada Big" pitchFamily="34" charset="0"/>
                <a:ea typeface="Radio Canada Big" pitchFamily="34" charset="-122"/>
                <a:cs typeface="Radio Canada Big" pitchFamily="34" charset="-120"/>
              </a:rPr>
              <a:t>For Your Time And Attention Today.</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510338" y="2014538"/>
            <a:ext cx="2371725" cy="2967038"/>
          </a:xfrm>
          <a:prstGeom prst="rect">
            <a:avLst/>
          </a:prstGeom>
        </p:spPr>
      </p:pic>
      <p:pic>
        <p:nvPicPr>
          <p:cNvPr id="3" name="Image 1" descr="preencoded.png">    </p:cNvPr>
          <p:cNvPicPr>
            <a:picLocks noChangeAspect="1"/>
          </p:cNvPicPr>
          <p:nvPr/>
        </p:nvPicPr>
        <p:blipFill>
          <a:blip r:embed="rId2"/>
          <a:stretch>
            <a:fillRect/>
          </a:stretch>
        </p:blipFill>
        <p:spPr>
          <a:xfrm>
            <a:off x="228600" y="3314700"/>
            <a:ext cx="2962275" cy="1666875"/>
          </a:xfrm>
          <a:prstGeom prst="rect">
            <a:avLst/>
          </a:prstGeom>
        </p:spPr>
      </p:pic>
      <p:pic>
        <p:nvPicPr>
          <p:cNvPr id="4" name="Image 2" descr="preencoded.png">    </p:cNvPr>
          <p:cNvPicPr>
            <a:picLocks noChangeAspect="1"/>
          </p:cNvPicPr>
          <p:nvPr/>
        </p:nvPicPr>
        <p:blipFill>
          <a:blip r:embed="rId3"/>
          <a:stretch>
            <a:fillRect/>
          </a:stretch>
        </p:blipFill>
        <p:spPr>
          <a:xfrm>
            <a:off x="2528888" y="223838"/>
            <a:ext cx="2667000" cy="1500188"/>
          </a:xfrm>
          <a:prstGeom prst="rect">
            <a:avLst/>
          </a:prstGeom>
        </p:spPr>
      </p:pic>
      <p:pic>
        <p:nvPicPr>
          <p:cNvPr id="5" name="Image 3" descr="preencoded.png">    </p:cNvPr>
          <p:cNvPicPr>
            <a:picLocks noChangeAspect="1"/>
          </p:cNvPicPr>
          <p:nvPr/>
        </p:nvPicPr>
        <p:blipFill>
          <a:blip r:embed="rId4"/>
          <a:stretch>
            <a:fillRect/>
          </a:stretch>
        </p:blipFill>
        <p:spPr>
          <a:xfrm>
            <a:off x="228600" y="223838"/>
            <a:ext cx="2138363" cy="2924175"/>
          </a:xfrm>
          <a:prstGeom prst="rect">
            <a:avLst/>
          </a:prstGeom>
        </p:spPr>
      </p:pic>
      <p:pic>
        <p:nvPicPr>
          <p:cNvPr id="6" name="Image 4" descr="preencoded.png">    </p:cNvPr>
          <p:cNvPicPr>
            <a:picLocks noChangeAspect="1"/>
          </p:cNvPicPr>
          <p:nvPr/>
        </p:nvPicPr>
        <p:blipFill>
          <a:blip r:embed="rId5"/>
          <a:stretch>
            <a:fillRect/>
          </a:stretch>
        </p:blipFill>
        <p:spPr>
          <a:xfrm>
            <a:off x="3357563" y="3314700"/>
            <a:ext cx="2986088" cy="1666875"/>
          </a:xfrm>
          <a:prstGeom prst="rect">
            <a:avLst/>
          </a:prstGeom>
        </p:spPr>
      </p:pic>
      <p:pic>
        <p:nvPicPr>
          <p:cNvPr id="7" name="Image 5" descr="preencoded.png">    </p:cNvPr>
          <p:cNvPicPr>
            <a:picLocks noChangeAspect="1"/>
          </p:cNvPicPr>
          <p:nvPr/>
        </p:nvPicPr>
        <p:blipFill>
          <a:blip r:embed="rId6"/>
          <a:stretch>
            <a:fillRect/>
          </a:stretch>
        </p:blipFill>
        <p:spPr>
          <a:xfrm>
            <a:off x="2528888" y="1876425"/>
            <a:ext cx="2238375" cy="1257300"/>
          </a:xfrm>
          <a:prstGeom prst="rect">
            <a:avLst/>
          </a:prstGeom>
        </p:spPr>
      </p:pic>
      <p:pic>
        <p:nvPicPr>
          <p:cNvPr id="8" name="Image 6" descr="preencoded.png">    </p:cNvPr>
          <p:cNvPicPr>
            <a:picLocks noChangeAspect="1"/>
          </p:cNvPicPr>
          <p:nvPr/>
        </p:nvPicPr>
        <p:blipFill>
          <a:blip r:embed="rId7"/>
          <a:stretch>
            <a:fillRect/>
          </a:stretch>
        </p:blipFill>
        <p:spPr>
          <a:xfrm>
            <a:off x="5305425" y="223838"/>
            <a:ext cx="3576638" cy="1652588"/>
          </a:xfrm>
          <a:prstGeom prst="rect">
            <a:avLst/>
          </a:prstGeom>
        </p:spPr>
      </p:pic>
      <p:pic>
        <p:nvPicPr>
          <p:cNvPr id="9" name="Image 7" descr="preencoded.png">    </p:cNvPr>
          <p:cNvPicPr>
            <a:picLocks noChangeAspect="1"/>
          </p:cNvPicPr>
          <p:nvPr/>
        </p:nvPicPr>
        <p:blipFill>
          <a:blip r:embed="rId8"/>
          <a:stretch>
            <a:fillRect/>
          </a:stretch>
        </p:blipFill>
        <p:spPr>
          <a:xfrm>
            <a:off x="4929188" y="2014538"/>
            <a:ext cx="1387525" cy="981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3"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6834991" y="1869336"/>
            <a:ext cx="1724189" cy="9007"/>
          </a:xfrm>
          <a:prstGeom prst="rect">
            <a:avLst/>
          </a:prstGeom>
        </p:spPr>
      </p:pic>
      <p:pic>
        <p:nvPicPr>
          <p:cNvPr id="5" name="Image 3" descr="preencoded.png">    </p:cNvPr>
          <p:cNvPicPr>
            <a:picLocks noChangeAspect="1"/>
          </p:cNvPicPr>
          <p:nvPr/>
        </p:nvPicPr>
        <p:blipFill>
          <a:blip r:embed="rId4"/>
          <a:stretch>
            <a:fillRect/>
          </a:stretch>
        </p:blipFill>
        <p:spPr>
          <a:xfrm>
            <a:off x="6624638" y="1300163"/>
            <a:ext cx="341954" cy="344026"/>
          </a:xfrm>
          <a:prstGeom prst="rect">
            <a:avLst/>
          </a:prstGeom>
        </p:spPr>
      </p:pic>
      <p:pic>
        <p:nvPicPr>
          <p:cNvPr id="6" name="Image 4" descr="preencoded.png">    </p:cNvPr>
          <p:cNvPicPr>
            <a:picLocks noChangeAspect="1"/>
          </p:cNvPicPr>
          <p:nvPr/>
        </p:nvPicPr>
        <p:blipFill>
          <a:blip r:embed="rId5"/>
          <a:stretch>
            <a:fillRect/>
          </a:stretch>
        </p:blipFill>
        <p:spPr>
          <a:xfrm>
            <a:off x="6834991" y="3007574"/>
            <a:ext cx="1724189" cy="9007"/>
          </a:xfrm>
          <a:prstGeom prst="rect">
            <a:avLst/>
          </a:prstGeom>
        </p:spPr>
      </p:pic>
      <p:pic>
        <p:nvPicPr>
          <p:cNvPr id="7" name="Image 5" descr="preencoded.png">    </p:cNvPr>
          <p:cNvPicPr>
            <a:picLocks noChangeAspect="1"/>
          </p:cNvPicPr>
          <p:nvPr/>
        </p:nvPicPr>
        <p:blipFill>
          <a:blip r:embed="rId6"/>
          <a:stretch>
            <a:fillRect/>
          </a:stretch>
        </p:blipFill>
        <p:spPr>
          <a:xfrm>
            <a:off x="6624638" y="2438400"/>
            <a:ext cx="341954" cy="344026"/>
          </a:xfrm>
          <a:prstGeom prst="rect">
            <a:avLst/>
          </a:prstGeom>
        </p:spPr>
      </p:pic>
      <p:pic>
        <p:nvPicPr>
          <p:cNvPr id="8" name="Image 6" descr="preencoded.png">    </p:cNvPr>
          <p:cNvPicPr>
            <a:picLocks noChangeAspect="1"/>
          </p:cNvPicPr>
          <p:nvPr/>
        </p:nvPicPr>
        <p:blipFill>
          <a:blip r:embed="rId7"/>
          <a:stretch>
            <a:fillRect/>
          </a:stretch>
        </p:blipFill>
        <p:spPr>
          <a:xfrm>
            <a:off x="2386816" y="4079136"/>
            <a:ext cx="1724189" cy="9008"/>
          </a:xfrm>
          <a:prstGeom prst="rect">
            <a:avLst/>
          </a:prstGeom>
        </p:spPr>
      </p:pic>
      <p:pic>
        <p:nvPicPr>
          <p:cNvPr id="9" name="Image 7" descr="preencoded.png">    </p:cNvPr>
          <p:cNvPicPr>
            <a:picLocks noChangeAspect="1"/>
          </p:cNvPicPr>
          <p:nvPr/>
        </p:nvPicPr>
        <p:blipFill>
          <a:blip r:embed="rId8"/>
          <a:stretch>
            <a:fillRect/>
          </a:stretch>
        </p:blipFill>
        <p:spPr>
          <a:xfrm>
            <a:off x="2176463" y="3509963"/>
            <a:ext cx="341954" cy="344026"/>
          </a:xfrm>
          <a:prstGeom prst="rect">
            <a:avLst/>
          </a:prstGeom>
        </p:spPr>
      </p:pic>
      <p:pic>
        <p:nvPicPr>
          <p:cNvPr id="10" name="Image 8" descr="preencoded.png">    </p:cNvPr>
          <p:cNvPicPr>
            <a:picLocks noChangeAspect="1"/>
          </p:cNvPicPr>
          <p:nvPr/>
        </p:nvPicPr>
        <p:blipFill>
          <a:blip r:embed="rId9"/>
          <a:stretch>
            <a:fillRect/>
          </a:stretch>
        </p:blipFill>
        <p:spPr>
          <a:xfrm>
            <a:off x="2386816" y="2974236"/>
            <a:ext cx="1724189" cy="9007"/>
          </a:xfrm>
          <a:prstGeom prst="rect">
            <a:avLst/>
          </a:prstGeom>
        </p:spPr>
      </p:pic>
      <p:pic>
        <p:nvPicPr>
          <p:cNvPr id="11" name="Image 9" descr="preencoded.png">    </p:cNvPr>
          <p:cNvPicPr>
            <a:picLocks noChangeAspect="1"/>
          </p:cNvPicPr>
          <p:nvPr/>
        </p:nvPicPr>
        <p:blipFill>
          <a:blip r:embed="rId10"/>
          <a:stretch>
            <a:fillRect/>
          </a:stretch>
        </p:blipFill>
        <p:spPr>
          <a:xfrm>
            <a:off x="2176463" y="2405063"/>
            <a:ext cx="341954" cy="344026"/>
          </a:xfrm>
          <a:prstGeom prst="rect">
            <a:avLst/>
          </a:prstGeom>
        </p:spPr>
      </p:pic>
      <p:pic>
        <p:nvPicPr>
          <p:cNvPr id="12" name="Image 10" descr="preencoded.png">    </p:cNvPr>
          <p:cNvPicPr>
            <a:picLocks noChangeAspect="1"/>
          </p:cNvPicPr>
          <p:nvPr/>
        </p:nvPicPr>
        <p:blipFill>
          <a:blip r:embed="rId11"/>
          <a:stretch>
            <a:fillRect/>
          </a:stretch>
        </p:blipFill>
        <p:spPr>
          <a:xfrm>
            <a:off x="4644241" y="1869336"/>
            <a:ext cx="1724189" cy="9007"/>
          </a:xfrm>
          <a:prstGeom prst="rect">
            <a:avLst/>
          </a:prstGeom>
        </p:spPr>
      </p:pic>
      <p:pic>
        <p:nvPicPr>
          <p:cNvPr id="13" name="Image 11" descr="preencoded.png">    </p:cNvPr>
          <p:cNvPicPr>
            <a:picLocks noChangeAspect="1"/>
          </p:cNvPicPr>
          <p:nvPr/>
        </p:nvPicPr>
        <p:blipFill>
          <a:blip r:embed="rId12"/>
          <a:stretch>
            <a:fillRect/>
          </a:stretch>
        </p:blipFill>
        <p:spPr>
          <a:xfrm>
            <a:off x="4433888" y="1300163"/>
            <a:ext cx="341954" cy="344026"/>
          </a:xfrm>
          <a:prstGeom prst="rect">
            <a:avLst/>
          </a:prstGeom>
        </p:spPr>
      </p:pic>
      <p:pic>
        <p:nvPicPr>
          <p:cNvPr id="14" name="Image 12" descr="preencoded.png">    </p:cNvPr>
          <p:cNvPicPr>
            <a:picLocks noChangeAspect="1"/>
          </p:cNvPicPr>
          <p:nvPr/>
        </p:nvPicPr>
        <p:blipFill>
          <a:blip r:embed="rId13"/>
          <a:stretch>
            <a:fillRect/>
          </a:stretch>
        </p:blipFill>
        <p:spPr>
          <a:xfrm>
            <a:off x="4644241" y="2974236"/>
            <a:ext cx="1724189" cy="9007"/>
          </a:xfrm>
          <a:prstGeom prst="rect">
            <a:avLst/>
          </a:prstGeom>
        </p:spPr>
      </p:pic>
      <p:pic>
        <p:nvPicPr>
          <p:cNvPr id="15" name="Image 13" descr="preencoded.png">    </p:cNvPr>
          <p:cNvPicPr>
            <a:picLocks noChangeAspect="1"/>
          </p:cNvPicPr>
          <p:nvPr/>
        </p:nvPicPr>
        <p:blipFill>
          <a:blip r:embed="rId14"/>
          <a:stretch>
            <a:fillRect/>
          </a:stretch>
        </p:blipFill>
        <p:spPr>
          <a:xfrm>
            <a:off x="4433888" y="2405063"/>
            <a:ext cx="341954" cy="344026"/>
          </a:xfrm>
          <a:prstGeom prst="rect">
            <a:avLst/>
          </a:prstGeom>
        </p:spPr>
      </p:pic>
      <p:pic>
        <p:nvPicPr>
          <p:cNvPr id="16" name="Image 14" descr="preencoded.png">    </p:cNvPr>
          <p:cNvPicPr>
            <a:picLocks noChangeAspect="1"/>
          </p:cNvPicPr>
          <p:nvPr/>
        </p:nvPicPr>
        <p:blipFill>
          <a:blip r:embed="rId15"/>
          <a:stretch>
            <a:fillRect/>
          </a:stretch>
        </p:blipFill>
        <p:spPr>
          <a:xfrm>
            <a:off x="2386816" y="1869336"/>
            <a:ext cx="1724189" cy="9007"/>
          </a:xfrm>
          <a:prstGeom prst="rect">
            <a:avLst/>
          </a:prstGeom>
        </p:spPr>
      </p:pic>
      <p:pic>
        <p:nvPicPr>
          <p:cNvPr id="17" name="Image 15" descr="preencoded.png">    </p:cNvPr>
          <p:cNvPicPr>
            <a:picLocks noChangeAspect="1"/>
          </p:cNvPicPr>
          <p:nvPr/>
        </p:nvPicPr>
        <p:blipFill>
          <a:blip r:embed="rId16"/>
          <a:stretch>
            <a:fillRect/>
          </a:stretch>
        </p:blipFill>
        <p:spPr>
          <a:xfrm>
            <a:off x="2176463" y="1300163"/>
            <a:ext cx="341954" cy="344026"/>
          </a:xfrm>
          <a:prstGeom prst="rect">
            <a:avLst/>
          </a:prstGeom>
        </p:spPr>
      </p:pic>
      <p:sp>
        <p:nvSpPr>
          <p:cNvPr id="18" name="Text 0"/>
          <p:cNvSpPr/>
          <p:nvPr/>
        </p:nvSpPr>
        <p:spPr>
          <a:xfrm>
            <a:off x="319088" y="219075"/>
            <a:ext cx="176212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19"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2</a:t>
            </a:r>
            <a:endParaRPr lang="en-US" sz="938" dirty="0"/>
          </a:p>
        </p:txBody>
      </p:sp>
      <p:sp>
        <p:nvSpPr>
          <p:cNvPr id="20" name="Text 2"/>
          <p:cNvSpPr/>
          <p:nvPr/>
        </p:nvSpPr>
        <p:spPr>
          <a:xfrm>
            <a:off x="-747712" y="1928813"/>
            <a:ext cx="3876675" cy="1285875"/>
          </a:xfrm>
          <a:prstGeom prst="rect">
            <a:avLst/>
          </a:prstGeom>
          <a:noFill/>
          <a:ln/>
        </p:spPr>
        <p:txBody>
          <a:bodyPr wrap="square" rtlCol="0" anchor="ctr"/>
          <a:lstStyle/>
          <a:p>
            <a:pPr algn="l" indent="0" marL="0">
              <a:lnSpc>
                <a:spcPts val="5063"/>
              </a:lnSpc>
              <a:buNone/>
            </a:pPr>
            <a:r>
              <a:rPr lang="en-US" sz="5625" b="1" spc="-225" kern="0" dirty="0">
                <a:solidFill>
                  <a:srgbClr val="FF1E00">
                    <a:alpha val="99000"/>
                  </a:srgbClr>
                </a:solidFill>
                <a:latin typeface="Urbanist" pitchFamily="34" charset="0"/>
                <a:ea typeface="Urbanist" pitchFamily="34" charset="-122"/>
                <a:cs typeface="Urbanist" pitchFamily="34" charset="-120"/>
              </a:rPr>
              <a:t>Table</a:t>
            </a:r>
            <a:endParaRPr lang="en-US" sz="5625" dirty="0"/>
          </a:p>
          <a:p>
            <a:pPr algn="l" indent="0" marL="0">
              <a:lnSpc>
                <a:spcPts val="5063"/>
              </a:lnSpc>
              <a:buNone/>
            </a:pPr>
            <a:r>
              <a:rPr lang="en-US" sz="5625" b="1" spc="-225" kern="0" dirty="0">
                <a:solidFill>
                  <a:srgbClr val="FFFFFF">
                    <a:alpha val="99000"/>
                  </a:srgbClr>
                </a:solidFill>
                <a:latin typeface="Urbanist" pitchFamily="34" charset="0"/>
                <a:ea typeface="Urbanist" pitchFamily="34" charset="-122"/>
                <a:cs typeface="Urbanist" pitchFamily="34" charset="-120"/>
              </a:rPr>
              <a:t>of- Content</a:t>
            </a:r>
            <a:endParaRPr lang="en-US" sz="5625" dirty="0"/>
          </a:p>
        </p:txBody>
      </p:sp>
      <p:sp>
        <p:nvSpPr>
          <p:cNvPr id="21" name="Text 3"/>
          <p:cNvSpPr/>
          <p:nvPr/>
        </p:nvSpPr>
        <p:spPr>
          <a:xfrm>
            <a:off x="6705600" y="1376363"/>
            <a:ext cx="635532"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03</a:t>
            </a:r>
            <a:endParaRPr lang="en-US" sz="1163" dirty="0"/>
          </a:p>
        </p:txBody>
      </p:sp>
      <p:sp>
        <p:nvSpPr>
          <p:cNvPr id="22" name="Text 4"/>
          <p:cNvSpPr/>
          <p:nvPr/>
        </p:nvSpPr>
        <p:spPr>
          <a:xfrm>
            <a:off x="7115388" y="10620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23" name="Text 5"/>
          <p:cNvSpPr/>
          <p:nvPr/>
        </p:nvSpPr>
        <p:spPr>
          <a:xfrm>
            <a:off x="7109982" y="1300287"/>
            <a:ext cx="1945269"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Aerodynamics in Racing and Road Cars</a:t>
            </a:r>
            <a:endParaRPr lang="en-US" sz="1200" dirty="0"/>
          </a:p>
        </p:txBody>
      </p:sp>
      <p:sp>
        <p:nvSpPr>
          <p:cNvPr id="24" name="Text 6"/>
          <p:cNvSpPr/>
          <p:nvPr/>
        </p:nvSpPr>
        <p:spPr>
          <a:xfrm>
            <a:off x="6710363" y="2514600"/>
            <a:ext cx="627548"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06</a:t>
            </a:r>
            <a:endParaRPr lang="en-US" sz="1163" dirty="0"/>
          </a:p>
        </p:txBody>
      </p:sp>
      <p:sp>
        <p:nvSpPr>
          <p:cNvPr id="25" name="Text 7"/>
          <p:cNvSpPr/>
          <p:nvPr/>
        </p:nvSpPr>
        <p:spPr>
          <a:xfrm>
            <a:off x="7115388" y="2200275"/>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26" name="Text 8"/>
          <p:cNvSpPr/>
          <p:nvPr/>
        </p:nvSpPr>
        <p:spPr>
          <a:xfrm>
            <a:off x="7109983" y="2438525"/>
            <a:ext cx="1832764"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Powertrains and Hybrid Efficiency</a:t>
            </a:r>
            <a:endParaRPr lang="en-US" sz="1200" dirty="0"/>
          </a:p>
        </p:txBody>
      </p:sp>
      <p:sp>
        <p:nvSpPr>
          <p:cNvPr id="27" name="Text 9"/>
          <p:cNvSpPr/>
          <p:nvPr/>
        </p:nvSpPr>
        <p:spPr>
          <a:xfrm>
            <a:off x="2262188" y="3586163"/>
            <a:ext cx="628303"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07</a:t>
            </a:r>
            <a:endParaRPr lang="en-US" sz="1163" dirty="0"/>
          </a:p>
        </p:txBody>
      </p:sp>
      <p:sp>
        <p:nvSpPr>
          <p:cNvPr id="28" name="Text 10"/>
          <p:cNvSpPr/>
          <p:nvPr/>
        </p:nvSpPr>
        <p:spPr>
          <a:xfrm>
            <a:off x="2667213" y="32718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29" name="Text 11"/>
          <p:cNvSpPr/>
          <p:nvPr/>
        </p:nvSpPr>
        <p:spPr>
          <a:xfrm>
            <a:off x="2661808" y="3510087"/>
            <a:ext cx="1832764"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Conclusions and Future Directions</a:t>
            </a:r>
            <a:endParaRPr lang="en-US" sz="1200" dirty="0"/>
          </a:p>
        </p:txBody>
      </p:sp>
      <p:sp>
        <p:nvSpPr>
          <p:cNvPr id="30" name="Text 12"/>
          <p:cNvSpPr/>
          <p:nvPr/>
        </p:nvSpPr>
        <p:spPr>
          <a:xfrm>
            <a:off x="2257425" y="2481263"/>
            <a:ext cx="633988"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04</a:t>
            </a:r>
            <a:endParaRPr lang="en-US" sz="1163" dirty="0"/>
          </a:p>
        </p:txBody>
      </p:sp>
      <p:sp>
        <p:nvSpPr>
          <p:cNvPr id="31" name="Text 13"/>
          <p:cNvSpPr/>
          <p:nvPr/>
        </p:nvSpPr>
        <p:spPr>
          <a:xfrm>
            <a:off x="2667213" y="21669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32" name="Text 14"/>
          <p:cNvSpPr/>
          <p:nvPr/>
        </p:nvSpPr>
        <p:spPr>
          <a:xfrm>
            <a:off x="2661807" y="2405187"/>
            <a:ext cx="1910392"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Lightweight Materials and Safety</a:t>
            </a:r>
            <a:endParaRPr lang="en-US" sz="1200" dirty="0"/>
          </a:p>
        </p:txBody>
      </p:sp>
      <p:sp>
        <p:nvSpPr>
          <p:cNvPr id="33" name="Text 15"/>
          <p:cNvSpPr/>
          <p:nvPr/>
        </p:nvSpPr>
        <p:spPr>
          <a:xfrm>
            <a:off x="4514850" y="1376363"/>
            <a:ext cx="638760"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02</a:t>
            </a:r>
            <a:endParaRPr lang="en-US" sz="1163" dirty="0"/>
          </a:p>
        </p:txBody>
      </p:sp>
      <p:sp>
        <p:nvSpPr>
          <p:cNvPr id="34" name="Text 16"/>
          <p:cNvSpPr/>
          <p:nvPr/>
        </p:nvSpPr>
        <p:spPr>
          <a:xfrm>
            <a:off x="4924638" y="10620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35" name="Text 17"/>
          <p:cNvSpPr/>
          <p:nvPr/>
        </p:nvSpPr>
        <p:spPr>
          <a:xfrm>
            <a:off x="4919233" y="1300287"/>
            <a:ext cx="1832764"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Literature Review and Research Gaps</a:t>
            </a:r>
            <a:endParaRPr lang="en-US" sz="1200" dirty="0"/>
          </a:p>
        </p:txBody>
      </p:sp>
      <p:sp>
        <p:nvSpPr>
          <p:cNvPr id="36" name="Text 18"/>
          <p:cNvSpPr/>
          <p:nvPr/>
        </p:nvSpPr>
        <p:spPr>
          <a:xfrm>
            <a:off x="4514850" y="2481263"/>
            <a:ext cx="638101"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05</a:t>
            </a:r>
            <a:endParaRPr lang="en-US" sz="1163" dirty="0"/>
          </a:p>
        </p:txBody>
      </p:sp>
      <p:sp>
        <p:nvSpPr>
          <p:cNvPr id="37" name="Text 19"/>
          <p:cNvSpPr/>
          <p:nvPr/>
        </p:nvSpPr>
        <p:spPr>
          <a:xfrm>
            <a:off x="4924638" y="21669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38" name="Text 20"/>
          <p:cNvSpPr/>
          <p:nvPr/>
        </p:nvSpPr>
        <p:spPr>
          <a:xfrm>
            <a:off x="4919233" y="2405187"/>
            <a:ext cx="1832764"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Transmission and Control Systems</a:t>
            </a:r>
            <a:endParaRPr lang="en-US" sz="1200" dirty="0"/>
          </a:p>
        </p:txBody>
      </p:sp>
      <p:sp>
        <p:nvSpPr>
          <p:cNvPr id="39" name="Text 21"/>
          <p:cNvSpPr/>
          <p:nvPr/>
        </p:nvSpPr>
        <p:spPr>
          <a:xfrm>
            <a:off x="2267163" y="1376363"/>
            <a:ext cx="615106" cy="190500"/>
          </a:xfrm>
          <a:prstGeom prst="rect">
            <a:avLst/>
          </a:prstGeom>
          <a:noFill/>
          <a:ln/>
        </p:spPr>
        <p:txBody>
          <a:bodyPr wrap="square" rtlCol="0" anchor="ctr"/>
          <a:lstStyle/>
          <a:p>
            <a:pPr algn="ctr" indent="0" marL="0">
              <a:lnSpc>
                <a:spcPts val="1511"/>
              </a:lnSpc>
              <a:buNone/>
            </a:pPr>
            <a:r>
              <a:rPr lang="en-US" sz="1163" dirty="0">
                <a:solidFill>
                  <a:srgbClr val="FFFFFF">
                    <a:alpha val="99000"/>
                  </a:srgbClr>
                </a:solidFill>
                <a:latin typeface="Urbanist" pitchFamily="34" charset="0"/>
                <a:ea typeface="Urbanist" pitchFamily="34" charset="-122"/>
                <a:cs typeface="Urbanist" pitchFamily="34" charset="-120"/>
              </a:rPr>
              <a:t>01</a:t>
            </a:r>
            <a:endParaRPr lang="en-US" sz="1163" dirty="0"/>
          </a:p>
        </p:txBody>
      </p:sp>
      <p:sp>
        <p:nvSpPr>
          <p:cNvPr id="40" name="Text 22"/>
          <p:cNvSpPr/>
          <p:nvPr/>
        </p:nvSpPr>
        <p:spPr>
          <a:xfrm>
            <a:off x="2667213" y="1062038"/>
            <a:ext cx="901680" cy="147638"/>
          </a:xfrm>
          <a:prstGeom prst="rect">
            <a:avLst/>
          </a:prstGeom>
          <a:noFill/>
          <a:ln/>
        </p:spPr>
        <p:txBody>
          <a:bodyPr wrap="square" rtlCol="0" anchor="ctr"/>
          <a:lstStyle/>
          <a:p>
            <a:pPr algn="l" indent="0" marL="0">
              <a:lnSpc>
                <a:spcPts val="1157"/>
              </a:lnSpc>
              <a:buNone/>
            </a:pPr>
            <a:r>
              <a:rPr lang="en-US" sz="890" i="1" dirty="0">
                <a:solidFill>
                  <a:srgbClr val="F2F2F2">
                    <a:alpha val="99000"/>
                  </a:srgbClr>
                </a:solidFill>
                <a:latin typeface="Albert Sans" pitchFamily="34" charset="0"/>
                <a:ea typeface="Albert Sans" pitchFamily="34" charset="-122"/>
                <a:cs typeface="Albert Sans" pitchFamily="34" charset="-120"/>
              </a:rPr>
              <a:t>2 mins.</a:t>
            </a:r>
            <a:endParaRPr lang="en-US" sz="890" dirty="0"/>
          </a:p>
        </p:txBody>
      </p:sp>
      <p:sp>
        <p:nvSpPr>
          <p:cNvPr id="41" name="Text 23"/>
          <p:cNvSpPr/>
          <p:nvPr/>
        </p:nvSpPr>
        <p:spPr>
          <a:xfrm>
            <a:off x="2661808" y="1300287"/>
            <a:ext cx="1832764" cy="4000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Introduction and Problem Statement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4"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4948238" y="790575"/>
            <a:ext cx="4000500" cy="4110038"/>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3</a:t>
            </a:r>
            <a:endParaRPr lang="en-US" sz="938" dirty="0"/>
          </a:p>
        </p:txBody>
      </p:sp>
      <p:sp>
        <p:nvSpPr>
          <p:cNvPr id="7" name="Text 2"/>
          <p:cNvSpPr/>
          <p:nvPr/>
        </p:nvSpPr>
        <p:spPr>
          <a:xfrm>
            <a:off x="319088" y="2185988"/>
            <a:ext cx="4874736" cy="200025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Formula 1 is not only a sport but also an engineering laboratory. Innovations in hybrid engines, gearboxes, composites, and aerodynamics migrate from racetrack to road cars. This study examines how such technologies are transferred and adapted for mass-market use.  This research fills important knowledge gaps by addressing the challenges that arise in building and manufacturing F1 cars and then solving the problem of which F1 technologies actually reach consumer cars.</a:t>
            </a:r>
            <a:endParaRPr lang="en-US" sz="1200" dirty="0"/>
          </a:p>
        </p:txBody>
      </p:sp>
      <p:sp>
        <p:nvSpPr>
          <p:cNvPr id="8" name="Text 3"/>
          <p:cNvSpPr/>
          <p:nvPr/>
        </p:nvSpPr>
        <p:spPr>
          <a:xfrm>
            <a:off x="319088" y="790575"/>
            <a:ext cx="4500563" cy="1200150"/>
          </a:xfrm>
          <a:prstGeom prst="rect">
            <a:avLst/>
          </a:prstGeom>
          <a:noFill/>
          <a:ln/>
        </p:spPr>
        <p:txBody>
          <a:bodyPr wrap="square" rtlCol="0" anchor="ctr"/>
          <a:lstStyle/>
          <a:p>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Explanation of the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Research</a:t>
            </a:r>
            <a:endParaRPr lang="en-US" sz="5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4"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319088" y="2147888"/>
            <a:ext cx="6067425" cy="2714625"/>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4</a:t>
            </a:r>
            <a:endParaRPr lang="en-US" sz="938" dirty="0"/>
          </a:p>
        </p:txBody>
      </p:sp>
      <p:sp>
        <p:nvSpPr>
          <p:cNvPr id="7" name="Text 2"/>
          <p:cNvSpPr/>
          <p:nvPr/>
        </p:nvSpPr>
        <p:spPr>
          <a:xfrm>
            <a:off x="6586539" y="1857375"/>
            <a:ext cx="2821413" cy="3000375"/>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The literature reveals compelling individual case studies spanning seven decades of innovation. </a:t>
            </a:r>
            <a:endParaRPr lang="en-US" sz="1200" dirty="0"/>
          </a:p>
          <a:p>
            <a:pPr algn="l" marL="342900" indent="-342900">
              <a:lnSpc>
                <a:spcPts val="1560"/>
              </a:lnSpc>
              <a:buSzPct val="100000"/>
              <a:buChar char="•"/>
            </a:pPr>
            <a:r>
              <a:rPr lang="en-US" sz="1200" dirty="0">
                <a:solidFill>
                  <a:srgbClr val="FFFFFF">
                    <a:alpha val="99000"/>
                  </a:srgbClr>
                </a:solidFill>
                <a:latin typeface="Urbanist" pitchFamily="34" charset="0"/>
                <a:ea typeface="Urbanist" pitchFamily="34" charset="-122"/>
                <a:cs typeface="Urbanist" pitchFamily="34" charset="-120"/>
              </a:rPr>
              <a:t>McLaren's in 1981 as the first to use carbon fiber frames </a:t>
            </a:r>
            <a:endParaRPr lang="en-US" sz="1200" dirty="0"/>
          </a:p>
          <a:p>
            <a:pPr algn="l" marL="342900" indent="-342900">
              <a:lnSpc>
                <a:spcPts val="1560"/>
              </a:lnSpc>
              <a:buSzPct val="100000"/>
              <a:buChar char="•"/>
            </a:pPr>
            <a:r>
              <a:rPr lang="en-US" sz="1200" dirty="0">
                <a:solidFill>
                  <a:srgbClr val="FFFFFF">
                    <a:alpha val="99000"/>
                  </a:srgbClr>
                </a:solidFill>
                <a:latin typeface="Urbanist" pitchFamily="34" charset="0"/>
                <a:ea typeface="Urbanist" pitchFamily="34" charset="-122"/>
                <a:cs typeface="Urbanist" pitchFamily="34" charset="-120"/>
              </a:rPr>
              <a:t>Ferrari's 1989 to first make paddle-shift gearbox </a:t>
            </a:r>
            <a:endParaRPr lang="en-US" sz="1200" dirty="0"/>
          </a:p>
          <a:p>
            <a:pPr algn="l" marL="342900" indent="-342900">
              <a:lnSpc>
                <a:spcPts val="1560"/>
              </a:lnSpc>
              <a:buSzPct val="100000"/>
              <a:buChar char="•"/>
            </a:pPr>
            <a:r>
              <a:rPr lang="en-US" sz="1200" dirty="0">
                <a:solidFill>
                  <a:srgbClr val="FFFFFF">
                    <a:alpha val="99000"/>
                  </a:srgbClr>
                </a:solidFill>
                <a:latin typeface="Urbanist" pitchFamily="34" charset="0"/>
                <a:ea typeface="Urbanist" pitchFamily="34" charset="-122"/>
                <a:cs typeface="Urbanist" pitchFamily="34" charset="-120"/>
              </a:rPr>
              <a:t>Lotus 78 (1977) first use of ground-effect aerodynamics. </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This study provides the suggesting ways to speed up the adoption of beneficial racing innovations in everyday vehicles.
</a:t>
            </a:r>
            <a:endParaRPr lang="en-US" sz="1200" dirty="0"/>
          </a:p>
        </p:txBody>
      </p:sp>
      <p:sp>
        <p:nvSpPr>
          <p:cNvPr id="8" name="Text 3"/>
          <p:cNvSpPr/>
          <p:nvPr/>
        </p:nvSpPr>
        <p:spPr>
          <a:xfrm>
            <a:off x="319088" y="781050"/>
            <a:ext cx="6543675" cy="1200150"/>
          </a:xfrm>
          <a:prstGeom prst="rect">
            <a:avLst/>
          </a:prstGeom>
          <a:noFill/>
          <a:ln/>
        </p:spPr>
        <p:txBody>
          <a:bodyPr wrap="square" rtlCol="0" anchor="ctr"/>
          <a:lstStyle/>
          <a:p>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Literature Review and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Research Contribution</a:t>
            </a:r>
            <a:endParaRPr lang="en-US" sz="5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2"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5214938" y="781050"/>
            <a:ext cx="3929063" cy="4176712"/>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5</a:t>
            </a:r>
            <a:endParaRPr lang="en-US" sz="938" dirty="0"/>
          </a:p>
        </p:txBody>
      </p:sp>
      <p:sp>
        <p:nvSpPr>
          <p:cNvPr id="7" name="Text 2"/>
          <p:cNvSpPr/>
          <p:nvPr/>
        </p:nvSpPr>
        <p:spPr>
          <a:xfrm>
            <a:off x="318268" y="2205038"/>
            <a:ext cx="4297274" cy="240030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The Lotus 78 in 1977 was the first Formula 1 car to successfully harness ground-effect aerodynamics, using shaped underbodies to generate enormous downforce and transform cornering performance. This breakthrough showed how airflow beneath the car could be as important as airflow above it.</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Today, active aerodynamics adjustable wings and flaps are used in hypercars to balance speed and safety, while everyday family cars benefit from simpler innovations like optimized underbodies and active grille shutters that quietly enhance efficiency on daily commutes.</a:t>
            </a:r>
            <a:endParaRPr lang="en-US" sz="1200" dirty="0"/>
          </a:p>
        </p:txBody>
      </p:sp>
      <p:sp>
        <p:nvSpPr>
          <p:cNvPr id="8" name="Text 3"/>
          <p:cNvSpPr/>
          <p:nvPr/>
        </p:nvSpPr>
        <p:spPr>
          <a:xfrm>
            <a:off x="319088" y="781050"/>
            <a:ext cx="5262563" cy="1200150"/>
          </a:xfrm>
          <a:prstGeom prst="rect">
            <a:avLst/>
          </a:prstGeom>
          <a:noFill/>
          <a:ln/>
        </p:spPr>
        <p:txBody>
          <a:bodyPr wrap="square" rtlCol="0" anchor="ctr"/>
          <a:lstStyle/>
          <a:p>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Aerodynamics </a:t>
            </a:r>
            <a:pPr algn="l" indent="0" marL="0">
              <a:lnSpc>
                <a:spcPts val="4725"/>
              </a:lnSpc>
              <a:buNone/>
            </a:pPr>
            <a:r>
              <a:rPr lang="en-US" sz="5250" b="1" spc="-210" kern="0" dirty="0">
                <a:solidFill>
                  <a:srgbClr val="F2F2F2">
                    <a:alpha val="99000"/>
                  </a:srgbClr>
                </a:solidFill>
                <a:latin typeface="Urbanist" pitchFamily="34" charset="0"/>
                <a:ea typeface="Urbanist" pitchFamily="34" charset="-122"/>
                <a:cs typeface="Urbanist" pitchFamily="34" charset="-120"/>
              </a:rPr>
              <a:t>in Racing and Road</a:t>
            </a:r>
            <a:endParaRPr lang="en-US" sz="5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2"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3871913" y="1552575"/>
            <a:ext cx="5076825" cy="3590925"/>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6</a:t>
            </a:r>
            <a:endParaRPr lang="en-US" sz="938" dirty="0"/>
          </a:p>
        </p:txBody>
      </p:sp>
      <p:sp>
        <p:nvSpPr>
          <p:cNvPr id="7" name="Text 2"/>
          <p:cNvSpPr/>
          <p:nvPr/>
        </p:nvSpPr>
        <p:spPr>
          <a:xfrm>
            <a:off x="314325" y="2138363"/>
            <a:ext cx="3757845" cy="2200275"/>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The McLaren MP4/1 in 1981 was the first F1 car to use a full carbon-fiber chassis, revolutionizing both performance and safety. </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Carbon fiber offered an unmatched combination of lightweight strength and superior crash protection, proving its value on the racetrack.</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Over time, this innovation spread far beyond F1. Today, carbon fiber is a standard material in supercars and aerospace engineering,</a:t>
            </a:r>
            <a:endParaRPr lang="en-US" sz="1200" dirty="0"/>
          </a:p>
        </p:txBody>
      </p:sp>
      <p:sp>
        <p:nvSpPr>
          <p:cNvPr id="8" name="Text 3"/>
          <p:cNvSpPr/>
          <p:nvPr/>
        </p:nvSpPr>
        <p:spPr>
          <a:xfrm>
            <a:off x="319088" y="714375"/>
            <a:ext cx="6534150" cy="1200150"/>
          </a:xfrm>
          <a:prstGeom prst="rect">
            <a:avLst/>
          </a:prstGeom>
          <a:noFill/>
          <a:ln/>
        </p:spPr>
        <p:txBody>
          <a:bodyPr wrap="square" rtlCol="0" anchor="ctr"/>
          <a:lstStyle/>
          <a:p>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Lightweight </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Materials and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Safety</a:t>
            </a:r>
            <a:endParaRPr lang="en-US" sz="5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2"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5272088" y="766763"/>
            <a:ext cx="3871913" cy="4219575"/>
          </a:xfrm>
          <a:prstGeom prst="rect">
            <a:avLst/>
          </a:prstGeom>
        </p:spPr>
      </p:pic>
      <p:pic>
        <p:nvPicPr>
          <p:cNvPr id="5" name="Image 3" descr="preencoded.png">    </p:cNvPr>
          <p:cNvPicPr>
            <a:picLocks noChangeAspect="1"/>
          </p:cNvPicPr>
          <p:nvPr/>
        </p:nvPicPr>
        <p:blipFill>
          <a:blip r:embed="rId4"/>
          <a:stretch>
            <a:fillRect/>
          </a:stretch>
        </p:blipFill>
        <p:spPr>
          <a:xfrm>
            <a:off x="3876675" y="2571750"/>
            <a:ext cx="3419475" cy="2273951"/>
          </a:xfrm>
          <a:prstGeom prst="rect">
            <a:avLst/>
          </a:prstGeom>
        </p:spPr>
      </p:pic>
      <p:sp>
        <p:nvSpPr>
          <p:cNvPr id="6"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7"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7</a:t>
            </a:r>
            <a:endParaRPr lang="en-US" sz="938" dirty="0"/>
          </a:p>
        </p:txBody>
      </p:sp>
      <p:sp>
        <p:nvSpPr>
          <p:cNvPr id="8" name="Text 2"/>
          <p:cNvSpPr/>
          <p:nvPr/>
        </p:nvSpPr>
        <p:spPr>
          <a:xfrm>
            <a:off x="370656" y="2190750"/>
            <a:ext cx="3772189" cy="2200275"/>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The Ferrari 640 in 1989 introduced the world’s first paddle-shift gearbox, allowing drivers to change gears without taking their hands off the wheel. Within just a few years, this breakthrough spread to Ferrari, Lamborghini, Porsche, and eventually to mainstream performance cars. </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Beyond sports cars, paddle-shifters are now featured in many family sedans and SUVs, showing how a racing innovation reshaped everyday driving.</a:t>
            </a:r>
            <a:endParaRPr lang="en-US" sz="1200" dirty="0"/>
          </a:p>
        </p:txBody>
      </p:sp>
      <p:sp>
        <p:nvSpPr>
          <p:cNvPr id="9" name="Text 3"/>
          <p:cNvSpPr/>
          <p:nvPr/>
        </p:nvSpPr>
        <p:spPr>
          <a:xfrm>
            <a:off x="319088" y="766762"/>
            <a:ext cx="5305425" cy="1200150"/>
          </a:xfrm>
          <a:prstGeom prst="rect">
            <a:avLst/>
          </a:prstGeom>
          <a:noFill/>
          <a:ln/>
        </p:spPr>
        <p:txBody>
          <a:bodyPr wrap="square" rtlCol="0" anchor="ctr"/>
          <a:lstStyle/>
          <a:p>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Transmission</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and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Control</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Systems</a:t>
            </a:r>
            <a:endParaRPr lang="en-US" sz="5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2"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319088" y="2243138"/>
            <a:ext cx="4738688" cy="2900363"/>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8</a:t>
            </a:r>
            <a:endParaRPr lang="en-US" sz="938" dirty="0"/>
          </a:p>
        </p:txBody>
      </p:sp>
      <p:sp>
        <p:nvSpPr>
          <p:cNvPr id="7" name="Text 2"/>
          <p:cNvSpPr/>
          <p:nvPr/>
        </p:nvSpPr>
        <p:spPr>
          <a:xfrm>
            <a:off x="5367336" y="776288"/>
            <a:ext cx="4033830" cy="2600325"/>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The 2014 hybrid era in F1 introduced turbocharged V6 engines combined with advanced energy recovery systems, setting a new benchmark for efficiency and performance. These power units achieved over 50% thermal efficiency an unprecedented figure in internal combustion technology and directly inspired road-going hypercars like the Mercedes-AMG ONE.</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Beyond the world of supercars, the engineering lessons from these hybrids particularly in thermal management, battery integration, and turbocharger design are now shaping mainstream hybrid vehicles. From compact hatchbacks to family SUVs</a:t>
            </a:r>
            <a:endParaRPr lang="en-US" sz="1200" dirty="0"/>
          </a:p>
        </p:txBody>
      </p:sp>
      <p:sp>
        <p:nvSpPr>
          <p:cNvPr id="8" name="Text 3"/>
          <p:cNvSpPr/>
          <p:nvPr/>
        </p:nvSpPr>
        <p:spPr>
          <a:xfrm>
            <a:off x="319088" y="781050"/>
            <a:ext cx="5095875" cy="1200150"/>
          </a:xfrm>
          <a:prstGeom prst="rect">
            <a:avLst/>
          </a:prstGeom>
          <a:noFill/>
          <a:ln/>
        </p:spPr>
        <p:txBody>
          <a:bodyPr wrap="square" rtlCol="0" anchor="ctr"/>
          <a:lstStyle/>
          <a:p>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Powertrains</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and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Hybrid</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Efficiency</a:t>
            </a:r>
            <a:endParaRPr lang="en-US" sz="5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5151E"/>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509713" y="266700"/>
            <a:ext cx="1038932" cy="10904"/>
          </a:xfrm>
          <a:prstGeom prst="rect">
            <a:avLst/>
          </a:prstGeom>
        </p:spPr>
      </p:pic>
      <p:pic>
        <p:nvPicPr>
          <p:cNvPr id="3" name="Image 1" descr="preencoded.png">    </p:cNvPr>
          <p:cNvPicPr>
            <a:picLocks noChangeAspect="1"/>
          </p:cNvPicPr>
          <p:nvPr/>
        </p:nvPicPr>
        <p:blipFill>
          <a:blip r:embed="rId2"/>
          <a:stretch>
            <a:fillRect/>
          </a:stretch>
        </p:blipFill>
        <p:spPr>
          <a:xfrm>
            <a:off x="319088" y="529496"/>
            <a:ext cx="8629724" cy="10904"/>
          </a:xfrm>
          <a:prstGeom prst="rect">
            <a:avLst/>
          </a:prstGeom>
        </p:spPr>
      </p:pic>
      <p:pic>
        <p:nvPicPr>
          <p:cNvPr id="4" name="Image 2" descr="preencoded.png">    </p:cNvPr>
          <p:cNvPicPr>
            <a:picLocks noChangeAspect="1"/>
          </p:cNvPicPr>
          <p:nvPr/>
        </p:nvPicPr>
        <p:blipFill>
          <a:blip r:embed="rId3"/>
          <a:stretch>
            <a:fillRect/>
          </a:stretch>
        </p:blipFill>
        <p:spPr>
          <a:xfrm>
            <a:off x="319088" y="2209800"/>
            <a:ext cx="5976938" cy="2933700"/>
          </a:xfrm>
          <a:prstGeom prst="rect">
            <a:avLst/>
          </a:prstGeom>
        </p:spPr>
      </p:pic>
      <p:sp>
        <p:nvSpPr>
          <p:cNvPr id="5" name="Text 0"/>
          <p:cNvSpPr/>
          <p:nvPr/>
        </p:nvSpPr>
        <p:spPr>
          <a:xfrm>
            <a:off x="319088" y="219075"/>
            <a:ext cx="2238375" cy="85725"/>
          </a:xfrm>
          <a:prstGeom prst="rect">
            <a:avLst/>
          </a:prstGeom>
          <a:noFill/>
          <a:ln/>
        </p:spPr>
        <p:txBody>
          <a:bodyPr wrap="square" rtlCol="0" anchor="ctr"/>
          <a:lstStyle/>
          <a:p>
            <a:pPr algn="l" indent="0" marL="0">
              <a:lnSpc>
                <a:spcPts val="1080"/>
              </a:lnSpc>
              <a:buNone/>
            </a:pPr>
            <a:r>
              <a:rPr lang="en-US" sz="900" dirty="0">
                <a:solidFill>
                  <a:srgbClr val="FFFFFF">
                    <a:alpha val="99000"/>
                  </a:srgbClr>
                </a:solidFill>
                <a:latin typeface="Urbanist" pitchFamily="34" charset="0"/>
                <a:ea typeface="Urbanist" pitchFamily="34" charset="-122"/>
                <a:cs typeface="Urbanist" pitchFamily="34" charset="-120"/>
              </a:rPr>
              <a:t>Research Presentation</a:t>
            </a:r>
            <a:endParaRPr lang="en-US" sz="900" dirty="0"/>
          </a:p>
        </p:txBody>
      </p:sp>
      <p:sp>
        <p:nvSpPr>
          <p:cNvPr id="6" name="Text 1"/>
          <p:cNvSpPr/>
          <p:nvPr/>
        </p:nvSpPr>
        <p:spPr>
          <a:xfrm>
            <a:off x="8667750" y="195263"/>
            <a:ext cx="571688" cy="141747"/>
          </a:xfrm>
          <a:prstGeom prst="rect">
            <a:avLst/>
          </a:prstGeom>
          <a:noFill/>
          <a:ln/>
        </p:spPr>
        <p:txBody>
          <a:bodyPr wrap="square" rtlCol="0" anchor="ctr"/>
          <a:lstStyle/>
          <a:p>
            <a:pPr algn="l" indent="0" marL="0">
              <a:lnSpc>
                <a:spcPts val="1125"/>
              </a:lnSpc>
              <a:buNone/>
            </a:pPr>
            <a:r>
              <a:rPr lang="en-US" sz="938" b="1" dirty="0">
                <a:solidFill>
                  <a:srgbClr val="FF1E00">
                    <a:alpha val="99000"/>
                  </a:srgbClr>
                </a:solidFill>
                <a:latin typeface="Urbanist" pitchFamily="34" charset="0"/>
                <a:ea typeface="Urbanist" pitchFamily="34" charset="-122"/>
                <a:cs typeface="Urbanist" pitchFamily="34" charset="-120"/>
              </a:rPr>
              <a:t>9</a:t>
            </a:r>
            <a:endParaRPr lang="en-US" sz="938" dirty="0"/>
          </a:p>
        </p:txBody>
      </p:sp>
      <p:sp>
        <p:nvSpPr>
          <p:cNvPr id="7" name="Text 2"/>
          <p:cNvSpPr/>
          <p:nvPr/>
        </p:nvSpPr>
        <p:spPr>
          <a:xfrm>
            <a:off x="6519858" y="1662113"/>
            <a:ext cx="2879950" cy="3200400"/>
          </a:xfrm>
          <a:prstGeom prst="rect">
            <a:avLst/>
          </a:prstGeom>
          <a:noFill/>
          <a:ln/>
        </p:spPr>
        <p:txBody>
          <a:bodyPr wrap="square" rtlCol="0" anchor="ctr"/>
          <a:lstStyle/>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Formula 1 is not just racing it is a place where new technology is tested. What starts in F1 often moves first into expensive hypercars and then into normal road cars. This shows how F1 acts as a bridge between extreme innovation and everyday driving.</a:t>
            </a:r>
            <a:endParaRPr lang="en-US" sz="1200" dirty="0"/>
          </a:p>
          <a:p>
            <a:pPr algn="l" indent="0" marL="0">
              <a:lnSpc>
                <a:spcPts val="1560"/>
              </a:lnSpc>
              <a:buNone/>
            </a:pPr>
            <a:r>
              <a:rPr lang="en-US" sz="1200" dirty="0">
                <a:solidFill>
                  <a:srgbClr val="FFFFFF">
                    <a:alpha val="99000"/>
                  </a:srgbClr>
                </a:solidFill>
                <a:latin typeface="Urbanist" pitchFamily="34" charset="0"/>
                <a:ea typeface="Urbanist" pitchFamily="34" charset="-122"/>
                <a:cs typeface="Urbanist" pitchFamily="34" charset="-120"/>
              </a:rPr>
              <a:t>In the future, F1 is also looking at electric racing, smarter batteries, and AI-powered car data systems. If successful, these ideas could shape how electric cars, self-driving systems, and even city transport will look in the coming years.</a:t>
            </a:r>
            <a:endParaRPr lang="en-US" sz="1200" dirty="0"/>
          </a:p>
        </p:txBody>
      </p:sp>
      <p:sp>
        <p:nvSpPr>
          <p:cNvPr id="8" name="Text 3"/>
          <p:cNvSpPr/>
          <p:nvPr/>
        </p:nvSpPr>
        <p:spPr>
          <a:xfrm>
            <a:off x="319088" y="785812"/>
            <a:ext cx="6505575" cy="1200150"/>
          </a:xfrm>
          <a:prstGeom prst="rect">
            <a:avLst/>
          </a:prstGeom>
          <a:noFill/>
          <a:ln/>
        </p:spPr>
        <p:txBody>
          <a:bodyPr wrap="square" rtlCol="0" anchor="ctr"/>
          <a:lstStyle/>
          <a:p>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Conclusion</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and </a:t>
            </a:r>
            <a:pPr algn="l" indent="0" marL="0">
              <a:lnSpc>
                <a:spcPts val="4725"/>
              </a:lnSpc>
              <a:buNone/>
            </a:pPr>
            <a:r>
              <a:rPr lang="en-US" sz="5250" b="1" spc="-210" kern="0" dirty="0">
                <a:solidFill>
                  <a:srgbClr val="FF1E00">
                    <a:alpha val="99000"/>
                  </a:srgbClr>
                </a:solidFill>
                <a:latin typeface="Urbanist" pitchFamily="34" charset="0"/>
                <a:ea typeface="Urbanist" pitchFamily="34" charset="-122"/>
                <a:cs typeface="Urbanist" pitchFamily="34" charset="-120"/>
              </a:rPr>
              <a:t>Future</a:t>
            </a:r>
            <a:pPr algn="l" indent="0" marL="0">
              <a:lnSpc>
                <a:spcPts val="4725"/>
              </a:lnSpc>
              <a:buNone/>
            </a:pPr>
            <a:r>
              <a:rPr lang="en-US" sz="5250" b="1" spc="-210" kern="0" dirty="0">
                <a:solidFill>
                  <a:srgbClr val="FFFFFF">
                    <a:alpha val="99000"/>
                  </a:srgbClr>
                </a:solidFill>
                <a:latin typeface="Urbanist" pitchFamily="34" charset="0"/>
                <a:ea typeface="Urbanist" pitchFamily="34" charset="-122"/>
                <a:cs typeface="Urbanist" pitchFamily="34" charset="-120"/>
              </a:rPr>
              <a:t> Research Directions</a:t>
            </a:r>
            <a:endParaRPr lang="en-US" sz="5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2025-12-29T06:26:17Z</dcterms:created>
  <dcterms:modified xsi:type="dcterms:W3CDTF">2025-12-29T06:26:17Z</dcterms:modified>
</cp:coreProperties>
</file>